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embeddedFontLst>
    <p:embeddedFont>
      <p:font typeface="Comfortaa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hbC9Cck/Wav93qqnhnETgyNQmm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C768C7-81BB-41D6-9D66-390CD823C713}">
  <a:tblStyle styleId="{BDC768C7-81BB-41D6-9D66-390CD823C7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D6B13E5-A6CA-4F88-9C5D-A22F78AAEC6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Comfortaa-bold.fntdata"/><Relationship Id="rId10" Type="http://schemas.openxmlformats.org/officeDocument/2006/relationships/slide" Target="slides/slide4.xml"/><Relationship Id="rId21" Type="http://schemas.openxmlformats.org/officeDocument/2006/relationships/font" Target="fonts/Comforta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a61e6ae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template slide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15a61e6ae0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d1efe01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g22d1efe01d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d55fc79a6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d55fc79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Picture of phone connection and JBL Charge 2 connected to the modules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d1efe01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-US"/>
              <a:t>Need something here about Nathan’s boost/cut ability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g22d1efe01d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d1efe01d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" name="Google Shape;176;g22d1efe01d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a61e6ae0b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5a61e6ae0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-US">
                <a:solidFill>
                  <a:schemeClr val="dk1"/>
                </a:solidFill>
              </a:rPr>
              <a:t>Talk about what an equalizer 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-US">
                <a:solidFill>
                  <a:schemeClr val="dk1"/>
                </a:solidFill>
              </a:rPr>
              <a:t>Problem Statement about equalizers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5f267dc7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g175f267dc7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d1efe01d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" name="Google Shape;104;g22d1efe01d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d1efe01d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g22d1efe01d1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2d1efe01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g22d1efe01d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d5d979f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g22d5d979ff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d5d979ff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g22d5d979ff0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5a61e6ae0b_0_1"/>
          <p:cNvSpPr txBox="1"/>
          <p:nvPr>
            <p:ph type="ctrTitle"/>
          </p:nvPr>
        </p:nvSpPr>
        <p:spPr>
          <a:xfrm>
            <a:off x="3462375" y="2910625"/>
            <a:ext cx="5513100" cy="28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rPr lang="en-US" sz="3155"/>
              <a:t>Final Presentation</a:t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t/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t/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t/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rPr lang="en-US" sz="3155"/>
              <a:t>Sponsor: Max Lesser</a:t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rPr lang="en-US" sz="3155"/>
              <a:t>TA: Dalton W. Cyr</a:t>
            </a:r>
            <a:endParaRPr sz="3155"/>
          </a:p>
        </p:txBody>
      </p:sp>
      <p:pic>
        <p:nvPicPr>
          <p:cNvPr descr="DLCOE_logo_HWHT.png" id="55" name="Google Shape;55;g15a61e6ae0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5a61e6ae0b_0_1"/>
          <p:cNvPicPr preferRelativeResize="0"/>
          <p:nvPr/>
        </p:nvPicPr>
        <p:blipFill rotWithShape="1">
          <a:blip r:embed="rId4">
            <a:alphaModFix/>
          </a:blip>
          <a:srcRect b="-950" l="2706" r="30461" t="950"/>
          <a:stretch/>
        </p:blipFill>
        <p:spPr>
          <a:xfrm>
            <a:off x="0" y="25"/>
            <a:ext cx="5413800" cy="5400000"/>
          </a:xfrm>
          <a:prstGeom prst="diagStripe">
            <a:avLst>
              <a:gd fmla="val 28946" name="adj"/>
            </a:avLst>
          </a:prstGeom>
          <a:noFill/>
          <a:ln>
            <a:noFill/>
          </a:ln>
        </p:spPr>
      </p:pic>
      <p:sp>
        <p:nvSpPr>
          <p:cNvPr id="57" name="Google Shape;57;g15a61e6ae0b_0_1"/>
          <p:cNvSpPr txBox="1"/>
          <p:nvPr/>
        </p:nvSpPr>
        <p:spPr>
          <a:xfrm>
            <a:off x="2710625" y="2671025"/>
            <a:ext cx="6246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6: GrAPE (Graphic Analog Portable Equalizer)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5a61e6ae0b_0_1"/>
          <p:cNvSpPr txBox="1"/>
          <p:nvPr/>
        </p:nvSpPr>
        <p:spPr>
          <a:xfrm>
            <a:off x="214625" y="5216400"/>
            <a:ext cx="35646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</a:pPr>
            <a:r>
              <a:rPr b="1" i="0" lang="en-US" sz="295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Antonio Cardona</a:t>
            </a:r>
            <a:endParaRPr b="1" i="0" sz="295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</a:pPr>
            <a:r>
              <a:rPr b="1" i="0" lang="en-US" sz="295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Nathan Finley</a:t>
            </a:r>
            <a:endParaRPr b="1" i="0" sz="295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</a:pPr>
            <a:r>
              <a:rPr b="1" i="0" lang="en-US" sz="295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Nicole LoGiudice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d1efe01d1_0_5"/>
          <p:cNvSpPr txBox="1"/>
          <p:nvPr>
            <p:ph type="title"/>
          </p:nvPr>
        </p:nvSpPr>
        <p:spPr>
          <a:xfrm>
            <a:off x="160200" y="1022400"/>
            <a:ext cx="8823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0" lang="en-US" sz="2700"/>
              <a:t>Bluetooth Connectivity</a:t>
            </a:r>
            <a:endParaRPr b="0" sz="2700"/>
          </a:p>
        </p:txBody>
      </p:sp>
      <p:sp>
        <p:nvSpPr>
          <p:cNvPr id="157" name="Google Shape;157;g22d1efe01d1_0_5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8" name="Google Shape;158;g22d1efe01d1_0_5"/>
          <p:cNvGraphicFramePr/>
          <p:nvPr/>
        </p:nvGraphicFramePr>
        <p:xfrm>
          <a:off x="369800" y="2262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{BDC768C7-81BB-41D6-9D66-390CD823C713}</a:tableStyleId>
              </a:tblPr>
              <a:tblGrid>
                <a:gridCol w="4240750"/>
                <a:gridCol w="4240750"/>
              </a:tblGrid>
              <a:tr h="5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Challenges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Solutions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37873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Utilizing I2S integration within code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Finding the names of all the available speaker names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PCB footprint larger than expected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ESP32 flashing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DAC not transmitting any signal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Implemented a buffer that would carry the signal within the chip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Created a global pointer to contain all of the speaker names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Redesigned footprint/printed out to scale altium design to check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10kOhms resistor to pull up Boot, 10kOhms resistors to pull down IO15 and IO2. Learning from past users.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Utilized</a:t>
                      </a:r>
                      <a:r>
                        <a:rPr lang="en-US"/>
                        <a:t> a DAC that has I2S integration and does not require programing.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d55fc79a6_0_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666"/>
              <a:buFont typeface="Arial"/>
              <a:buNone/>
            </a:pPr>
            <a:r>
              <a:rPr b="0" lang="en-US" sz="2700"/>
              <a:t>Bluetooth Connectivity</a:t>
            </a:r>
            <a:endParaRPr/>
          </a:p>
        </p:txBody>
      </p:sp>
      <p:pic>
        <p:nvPicPr>
          <p:cNvPr id="164" name="Google Shape;164;g22d55fc79a6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0" y="1909502"/>
            <a:ext cx="2769095" cy="470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2d55fc79a6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420" y="2982252"/>
            <a:ext cx="5917704" cy="2321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d1efe01d1_0_10"/>
          <p:cNvSpPr txBox="1"/>
          <p:nvPr>
            <p:ph type="title"/>
          </p:nvPr>
        </p:nvSpPr>
        <p:spPr>
          <a:xfrm>
            <a:off x="160200" y="793800"/>
            <a:ext cx="8823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/>
              <a:t>Integrated System Results</a:t>
            </a:r>
            <a:endParaRPr b="0" sz="2700"/>
          </a:p>
        </p:txBody>
      </p:sp>
      <p:sp>
        <p:nvSpPr>
          <p:cNvPr id="171" name="Google Shape;171;g22d1efe01d1_0_10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2d1efe01d1_0_10"/>
          <p:cNvSpPr txBox="1"/>
          <p:nvPr/>
        </p:nvSpPr>
        <p:spPr>
          <a:xfrm>
            <a:off x="393325" y="2027150"/>
            <a:ext cx="82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2d1efe01d1_0_10"/>
          <p:cNvSpPr txBox="1"/>
          <p:nvPr/>
        </p:nvSpPr>
        <p:spPr>
          <a:xfrm>
            <a:off x="160200" y="1507200"/>
            <a:ext cx="89040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Bluetooth Connectivity Range: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Did not drop connectivity for 20 meters from input or output connection.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Bluetooth Connectivity Longevity: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Did not drop connectivity from input or output connection </a:t>
            </a:r>
            <a:r>
              <a:rPr lang="en-US"/>
              <a:t>for 2 hours.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Subsystem Input Voltage: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+5.0V Boost Converter handles expected 25mA load with a variation of +/- 0.2V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+3.3V Buck-Boost Converter handles expected 1.025A load with variation of +/- 0.5V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+15.0V Boost Converter handles expected 50mA load with variation of +/- 10V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-15.0V Boost Converter handles expected 50mA </a:t>
            </a:r>
            <a:r>
              <a:rPr lang="en-US"/>
              <a:t>laid</a:t>
            </a:r>
            <a:r>
              <a:rPr lang="en-US"/>
              <a:t> with variation of +/- 10V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LCD </a:t>
            </a:r>
            <a:r>
              <a:rPr lang="en-US"/>
              <a:t>Functionality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Displays up to 20 receivers and user is able to sort through a maximum of 5 pages in the LCD menu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User is able to search, select, and connect to their desired bluetooth receiver through the LCD with UP, DOWN, and SELECT buttons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Equalizer functionality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Operational bands do </a:t>
            </a:r>
            <a:r>
              <a:rPr i="1" lang="en-US"/>
              <a:t>not</a:t>
            </a:r>
            <a:r>
              <a:rPr lang="en-US"/>
              <a:t> have a significant boost or cut effect on bands more than one neighbor away.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d1efe01d1_0_20"/>
          <p:cNvSpPr txBox="1"/>
          <p:nvPr>
            <p:ph type="title"/>
          </p:nvPr>
        </p:nvSpPr>
        <p:spPr>
          <a:xfrm>
            <a:off x="160200" y="1022400"/>
            <a:ext cx="8823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/>
              <a:t>Conclusions</a:t>
            </a:r>
            <a:endParaRPr b="0" sz="2700"/>
          </a:p>
        </p:txBody>
      </p:sp>
      <p:sp>
        <p:nvSpPr>
          <p:cNvPr id="179" name="Google Shape;179;g22d1efe01d1_0_20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2d1efe01d1_0_20"/>
          <p:cNvSpPr txBox="1"/>
          <p:nvPr/>
        </p:nvSpPr>
        <p:spPr>
          <a:xfrm>
            <a:off x="351900" y="2090150"/>
            <a:ext cx="7532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Issues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Bluetooth Transmitter Noise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16 kHz band does not create any response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Current Status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Edge Cases of LCD implementation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Implementing external ADC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Housing mounting integration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Finishing Bands of Equalizer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a61e6ae0b_0_97"/>
          <p:cNvSpPr txBox="1"/>
          <p:nvPr>
            <p:ph type="title"/>
          </p:nvPr>
        </p:nvSpPr>
        <p:spPr>
          <a:xfrm>
            <a:off x="534950" y="30271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Thank you - Any Questions?</a:t>
            </a:r>
            <a:endParaRPr/>
          </a:p>
        </p:txBody>
      </p:sp>
      <p:grpSp>
        <p:nvGrpSpPr>
          <p:cNvPr id="186" name="Google Shape;186;g15a61e6ae0b_0_97"/>
          <p:cNvGrpSpPr/>
          <p:nvPr/>
        </p:nvGrpSpPr>
        <p:grpSpPr>
          <a:xfrm>
            <a:off x="2706955" y="3519501"/>
            <a:ext cx="4761883" cy="2179397"/>
            <a:chOff x="2829617" y="3471876"/>
            <a:chExt cx="4761883" cy="2179397"/>
          </a:xfrm>
        </p:grpSpPr>
        <p:pic>
          <p:nvPicPr>
            <p:cNvPr id="187" name="Google Shape;187;g15a61e6ae0b_0_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901459">
              <a:off x="3052225" y="3781425"/>
              <a:ext cx="1677450" cy="1560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g15a61e6ae0b_0_97"/>
            <p:cNvSpPr txBox="1"/>
            <p:nvPr/>
          </p:nvSpPr>
          <p:spPr>
            <a:xfrm>
              <a:off x="4572000" y="4207575"/>
              <a:ext cx="3019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i="1" lang="en-US" sz="3400" u="none" cap="none" strike="noStrik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GrAPE</a:t>
              </a:r>
              <a:endParaRPr b="1" i="1" sz="3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64" name="Google Shape;64;p3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357"/>
              <a:buNone/>
            </a:pPr>
            <a:r>
              <a:rPr b="1" lang="en-US" u="sng"/>
              <a:t>Problem Statement</a:t>
            </a:r>
            <a:endParaRPr b="1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8"/>
              <a:buNone/>
            </a:pPr>
            <a:r>
              <a:rPr lang="en-US" sz="2900"/>
              <a:t>The current market lacks equalizers that can be used in settings where complete wirelessness is needed. </a:t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8"/>
              <a:buNone/>
            </a:pPr>
            <a:r>
              <a:t/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8"/>
              <a:buNone/>
            </a:pPr>
            <a:r>
              <a:rPr lang="en-US" sz="2900"/>
              <a:t>Without both bluetooth input and output connectivity, a user is unable to control his/her speaker system settings on-the-go, and must instead have a dedicated location next to a speaker system from which to control a sound system. </a:t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716"/>
              <a:buNone/>
            </a:pPr>
            <a:r>
              <a:rPr b="1" lang="en-US" sz="3185" u="sng"/>
              <a:t>Solution Proposal</a:t>
            </a:r>
            <a:endParaRPr b="1" sz="3185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8"/>
              <a:buNone/>
            </a:pPr>
            <a:r>
              <a:rPr lang="en-US" sz="2900"/>
              <a:t>The GrAPE is a graphic analog portable equalizer for the frequency range of 0-20 kHz with the ability to connect via Bluetooth or Auxiliary to any device/speaker with </a:t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8"/>
              <a:buNone/>
            </a:pPr>
            <a:r>
              <a:rPr lang="en-US" sz="2900"/>
              <a:t>these applications.</a:t>
            </a:r>
            <a:endParaRPr sz="29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/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563" y="5240225"/>
            <a:ext cx="2592575" cy="16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title"/>
          </p:nvPr>
        </p:nvSpPr>
        <p:spPr>
          <a:xfrm>
            <a:off x="457200" y="820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Project Diagram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3">
            <a:alphaModFix/>
          </a:blip>
          <a:srcRect b="13137" l="0" r="0" t="3292"/>
          <a:stretch/>
        </p:blipFill>
        <p:spPr>
          <a:xfrm>
            <a:off x="192650" y="1616875"/>
            <a:ext cx="6766751" cy="42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516" y="5158925"/>
            <a:ext cx="4197484" cy="16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 txBox="1"/>
          <p:nvPr/>
        </p:nvSpPr>
        <p:spPr>
          <a:xfrm>
            <a:off x="1300325" y="1687325"/>
            <a:ext cx="23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1444925" y="1716200"/>
            <a:ext cx="2118900" cy="12426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1444925" y="3045425"/>
            <a:ext cx="2292300" cy="10305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1192800" y="4257350"/>
            <a:ext cx="3440100" cy="1330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288950" y="2679425"/>
            <a:ext cx="1011300" cy="174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4207475" y="2679425"/>
            <a:ext cx="1359900" cy="722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4572000" y="3318475"/>
            <a:ext cx="2387400" cy="1104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3570000" y="1616875"/>
            <a:ext cx="20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FF00"/>
                </a:solidFill>
              </a:rPr>
              <a:t>Power Supply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3737225" y="2148150"/>
            <a:ext cx="34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FF"/>
                </a:solidFill>
              </a:rPr>
              <a:t>Bluetooth Receiver and Transmitter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4457825" y="2361550"/>
            <a:ext cx="20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FF00"/>
                </a:solidFill>
              </a:rPr>
              <a:t>LCD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4825650" y="4543325"/>
            <a:ext cx="20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Bluetooth Receiver (Speaker)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2502625" y="5505950"/>
            <a:ext cx="34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5"/>
                </a:solidFill>
              </a:rPr>
              <a:t>Equalizer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-341100" y="2114825"/>
            <a:ext cx="20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Bluetooth Input (Smartphone)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4271700" y="5279475"/>
            <a:ext cx="399900" cy="3087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"/>
          <p:cNvSpPr txBox="1"/>
          <p:nvPr/>
        </p:nvSpPr>
        <p:spPr>
          <a:xfrm>
            <a:off x="3382950" y="5505950"/>
            <a:ext cx="20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00"/>
                </a:solidFill>
              </a:rPr>
              <a:t>AUX Output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1444925" y="3767225"/>
            <a:ext cx="399900" cy="3087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"/>
          <p:cNvSpPr txBox="1"/>
          <p:nvPr/>
        </p:nvSpPr>
        <p:spPr>
          <a:xfrm>
            <a:off x="-341100" y="4390925"/>
            <a:ext cx="20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00"/>
                </a:solidFill>
              </a:rPr>
              <a:t>AUX Input</a:t>
            </a:r>
            <a:endParaRPr b="1">
              <a:solidFill>
                <a:srgbClr val="FFFF00"/>
              </a:solidFill>
            </a:endParaRPr>
          </a:p>
        </p:txBody>
      </p:sp>
      <p:cxnSp>
        <p:nvCxnSpPr>
          <p:cNvPr id="92" name="Google Shape;92;p2"/>
          <p:cNvCxnSpPr/>
          <p:nvPr/>
        </p:nvCxnSpPr>
        <p:spPr>
          <a:xfrm flipH="1">
            <a:off x="866850" y="3941225"/>
            <a:ext cx="587700" cy="5490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2"/>
          <p:cNvCxnSpPr/>
          <p:nvPr/>
        </p:nvCxnSpPr>
        <p:spPr>
          <a:xfrm flipH="1" rot="10800000">
            <a:off x="3727600" y="2515625"/>
            <a:ext cx="462300" cy="5298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2"/>
          <p:cNvSpPr txBox="1"/>
          <p:nvPr/>
        </p:nvSpPr>
        <p:spPr>
          <a:xfrm>
            <a:off x="7136400" y="1852300"/>
            <a:ext cx="1801200" cy="2770500"/>
          </a:xfrm>
          <a:prstGeom prst="rect">
            <a:avLst/>
          </a:prstGeom>
          <a:solidFill>
            <a:srgbClr val="D3D2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FF00"/>
                </a:solidFill>
              </a:rPr>
              <a:t>Antonio Cardona</a:t>
            </a:r>
            <a:endParaRPr b="1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FF"/>
                </a:solidFill>
              </a:rPr>
              <a:t>Nicole LoGiudice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BACC6"/>
                </a:solidFill>
              </a:rPr>
              <a:t>Nathan Finley</a:t>
            </a:r>
            <a:endParaRPr b="1">
              <a:solidFill>
                <a:srgbClr val="4BAC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00"/>
                </a:solidFill>
              </a:rPr>
              <a:t>Analog Input/Output</a:t>
            </a:r>
            <a:endParaRPr b="1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Bluetooth Input/Output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5f267dc7b_0_2"/>
          <p:cNvSpPr txBox="1"/>
          <p:nvPr>
            <p:ph type="title"/>
          </p:nvPr>
        </p:nvSpPr>
        <p:spPr>
          <a:xfrm>
            <a:off x="160200" y="1022400"/>
            <a:ext cx="8823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0" lang="en-US" sz="2200"/>
              <a:t>Power Supply and User Interface</a:t>
            </a:r>
            <a:endParaRPr b="0" sz="2200"/>
          </a:p>
        </p:txBody>
      </p:sp>
      <p:sp>
        <p:nvSpPr>
          <p:cNvPr id="100" name="Google Shape;100;g175f267dc7b_0_2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" name="Google Shape;101;g175f267dc7b_0_2"/>
          <p:cNvGraphicFramePr/>
          <p:nvPr/>
        </p:nvGraphicFramePr>
        <p:xfrm>
          <a:off x="369800" y="2262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{BDC768C7-81BB-41D6-9D66-390CD823C713}</a:tableStyleId>
              </a:tblPr>
              <a:tblGrid>
                <a:gridCol w="4240750"/>
                <a:gridCol w="4240750"/>
              </a:tblGrid>
              <a:tr h="5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Challenges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Solutions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37873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Output voltage of 3.3V Buck-Boost Converter was dropping to 0.0V when load current reached 800mA when the required load was 1A.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Time consuming translation of LCD code from Arduino to Espressif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Integrating issues between Bluetooth transmitter and the LCD code (double exception error)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Redesigned PCB, carefully placed and selected components following recommendation from the datasheet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Performed research on the Espressif IDE and C programming language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Extensive research and seek help from peers and professors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d1efe01d1_0_26"/>
          <p:cNvSpPr txBox="1"/>
          <p:nvPr>
            <p:ph type="title"/>
          </p:nvPr>
        </p:nvSpPr>
        <p:spPr>
          <a:xfrm>
            <a:off x="160200" y="1022400"/>
            <a:ext cx="8823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0" lang="en-US" sz="2200"/>
              <a:t>Power Supply and User Interface</a:t>
            </a:r>
            <a:endParaRPr b="0" sz="2200"/>
          </a:p>
        </p:txBody>
      </p:sp>
      <p:sp>
        <p:nvSpPr>
          <p:cNvPr id="107" name="Google Shape;107;g22d1efe01d1_0_26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22d1efe01d1_0_26" title="Chart"/>
          <p:cNvPicPr preferRelativeResize="0"/>
          <p:nvPr/>
        </p:nvPicPr>
        <p:blipFill rotWithShape="1">
          <a:blip r:embed="rId3">
            <a:alphaModFix/>
          </a:blip>
          <a:srcRect b="0" l="1681" r="0" t="0"/>
          <a:stretch/>
        </p:blipFill>
        <p:spPr>
          <a:xfrm>
            <a:off x="0" y="2469245"/>
            <a:ext cx="4533474" cy="285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2d1efe01d1_0_26" title="Chart"/>
          <p:cNvPicPr preferRelativeResize="0"/>
          <p:nvPr/>
        </p:nvPicPr>
        <p:blipFill rotWithShape="1">
          <a:blip r:embed="rId4">
            <a:alphaModFix/>
          </a:blip>
          <a:srcRect b="0" l="2056" r="0" t="0"/>
          <a:stretch/>
        </p:blipFill>
        <p:spPr>
          <a:xfrm>
            <a:off x="4459625" y="2408350"/>
            <a:ext cx="4645851" cy="293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2d1efe01d1_0_26"/>
          <p:cNvPicPr preferRelativeResize="0"/>
          <p:nvPr/>
        </p:nvPicPr>
        <p:blipFill rotWithShape="1">
          <a:blip r:embed="rId5">
            <a:alphaModFix/>
          </a:blip>
          <a:srcRect b="0" l="6669" r="63448" t="87722"/>
          <a:stretch/>
        </p:blipFill>
        <p:spPr>
          <a:xfrm>
            <a:off x="260075" y="5844550"/>
            <a:ext cx="3445048" cy="68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d1efe01d1_0_35"/>
          <p:cNvSpPr txBox="1"/>
          <p:nvPr>
            <p:ph type="title"/>
          </p:nvPr>
        </p:nvSpPr>
        <p:spPr>
          <a:xfrm>
            <a:off x="160200" y="1022400"/>
            <a:ext cx="8823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0" lang="en-US" sz="2200"/>
              <a:t>Power Supply and User Interface</a:t>
            </a:r>
            <a:endParaRPr b="0" sz="2200"/>
          </a:p>
        </p:txBody>
      </p:sp>
      <p:sp>
        <p:nvSpPr>
          <p:cNvPr id="116" name="Google Shape;116;g22d1efe01d1_0_35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g22d1efe01d1_0_35"/>
          <p:cNvPicPr preferRelativeResize="0"/>
          <p:nvPr/>
        </p:nvPicPr>
        <p:blipFill rotWithShape="1">
          <a:blip r:embed="rId3">
            <a:alphaModFix/>
          </a:blip>
          <a:srcRect b="54925" l="6638" r="63551" t="33743"/>
          <a:stretch/>
        </p:blipFill>
        <p:spPr>
          <a:xfrm>
            <a:off x="160200" y="5838137"/>
            <a:ext cx="3605924" cy="6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2d1efe01d1_0_35"/>
          <p:cNvPicPr preferRelativeResize="0"/>
          <p:nvPr/>
        </p:nvPicPr>
        <p:blipFill rotWithShape="1">
          <a:blip r:embed="rId4">
            <a:alphaModFix/>
          </a:blip>
          <a:srcRect b="5654" l="0" r="0" t="5857"/>
          <a:stretch/>
        </p:blipFill>
        <p:spPr>
          <a:xfrm>
            <a:off x="4068050" y="5162875"/>
            <a:ext cx="4996150" cy="1627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g22d1efe01d1_0_35"/>
          <p:cNvPicPr preferRelativeResize="0"/>
          <p:nvPr/>
        </p:nvPicPr>
        <p:blipFill rotWithShape="1">
          <a:blip r:embed="rId5">
            <a:alphaModFix/>
          </a:blip>
          <a:srcRect b="9650" l="17477" r="34730" t="6138"/>
          <a:stretch/>
        </p:blipFill>
        <p:spPr>
          <a:xfrm rot="-5400000">
            <a:off x="1590562" y="1046989"/>
            <a:ext cx="1406273" cy="330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2d1efe01d1_0_35"/>
          <p:cNvPicPr preferRelativeResize="0"/>
          <p:nvPr/>
        </p:nvPicPr>
        <p:blipFill rotWithShape="1">
          <a:blip r:embed="rId6">
            <a:alphaModFix/>
          </a:blip>
          <a:srcRect b="11029" l="20445" r="38873" t="16216"/>
          <a:stretch/>
        </p:blipFill>
        <p:spPr>
          <a:xfrm rot="-5400000">
            <a:off x="1594413" y="2695812"/>
            <a:ext cx="1398574" cy="328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2d1efe01d1_0_35"/>
          <p:cNvPicPr preferRelativeResize="0"/>
          <p:nvPr/>
        </p:nvPicPr>
        <p:blipFill rotWithShape="1">
          <a:blip r:embed="rId7">
            <a:alphaModFix/>
          </a:blip>
          <a:srcRect b="14575" l="21234" r="37716" t="11884"/>
          <a:stretch/>
        </p:blipFill>
        <p:spPr>
          <a:xfrm rot="-5400000">
            <a:off x="6117099" y="1030776"/>
            <a:ext cx="1396650" cy="333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2d1efe01d1_0_35"/>
          <p:cNvPicPr preferRelativeResize="0"/>
          <p:nvPr/>
        </p:nvPicPr>
        <p:blipFill rotWithShape="1">
          <a:blip r:embed="rId8">
            <a:alphaModFix/>
          </a:blip>
          <a:srcRect b="15349" l="20886" r="37949" t="13257"/>
          <a:stretch/>
        </p:blipFill>
        <p:spPr>
          <a:xfrm rot="-5400000">
            <a:off x="6096701" y="2676049"/>
            <a:ext cx="1437450" cy="33240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g22d1efe01d1_0_35"/>
          <p:cNvCxnSpPr>
            <a:stCxn id="119" idx="1"/>
            <a:endCxn id="120" idx="3"/>
          </p:cNvCxnSpPr>
          <p:nvPr/>
        </p:nvCxnSpPr>
        <p:spPr>
          <a:xfrm>
            <a:off x="2293699" y="3402025"/>
            <a:ext cx="0" cy="23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" name="Google Shape;124;g22d1efe01d1_0_35"/>
          <p:cNvCxnSpPr>
            <a:stCxn id="120" idx="2"/>
            <a:endCxn id="121" idx="0"/>
          </p:cNvCxnSpPr>
          <p:nvPr/>
        </p:nvCxnSpPr>
        <p:spPr>
          <a:xfrm flipH="1" rot="10800000">
            <a:off x="3935964" y="2698875"/>
            <a:ext cx="1211400" cy="1639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" name="Google Shape;125;g22d1efe01d1_0_35"/>
          <p:cNvCxnSpPr>
            <a:stCxn id="121" idx="1"/>
            <a:endCxn id="122" idx="3"/>
          </p:cNvCxnSpPr>
          <p:nvPr/>
        </p:nvCxnSpPr>
        <p:spPr>
          <a:xfrm>
            <a:off x="6815424" y="3397213"/>
            <a:ext cx="0" cy="22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6" name="Google Shape;126;g22d1efe01d1_0_35"/>
          <p:cNvSpPr/>
          <p:nvPr/>
        </p:nvSpPr>
        <p:spPr>
          <a:xfrm>
            <a:off x="5076075" y="5182025"/>
            <a:ext cx="2051700" cy="12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27" name="Google Shape;127;g22d1efe01d1_0_35"/>
          <p:cNvSpPr/>
          <p:nvPr/>
        </p:nvSpPr>
        <p:spPr>
          <a:xfrm>
            <a:off x="5567300" y="6646100"/>
            <a:ext cx="1666200" cy="12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d1efe01d1_0_0"/>
          <p:cNvSpPr txBox="1"/>
          <p:nvPr>
            <p:ph type="title"/>
          </p:nvPr>
        </p:nvSpPr>
        <p:spPr>
          <a:xfrm>
            <a:off x="160200" y="1022400"/>
            <a:ext cx="8823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0" lang="en-US" sz="2700"/>
              <a:t>Main Signal Processing</a:t>
            </a:r>
            <a:endParaRPr b="0" sz="2700"/>
          </a:p>
        </p:txBody>
      </p:sp>
      <p:sp>
        <p:nvSpPr>
          <p:cNvPr id="133" name="Google Shape;133;g22d1efe01d1_0_0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4" name="Google Shape;134;g22d1efe01d1_0_0"/>
          <p:cNvGraphicFramePr/>
          <p:nvPr/>
        </p:nvGraphicFramePr>
        <p:xfrm>
          <a:off x="379325" y="2148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{BDC768C7-81BB-41D6-9D66-390CD823C713}</a:tableStyleId>
              </a:tblPr>
              <a:tblGrid>
                <a:gridCol w="4240750"/>
                <a:gridCol w="4240750"/>
              </a:tblGrid>
              <a:tr h="5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Challenges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/>
                        <a:t>Solutions</a:t>
                      </a:r>
                      <a:endParaRPr b="1" sz="20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378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PCB’s input buffer stage (simple </a:t>
                      </a:r>
                      <a:r>
                        <a:rPr lang="en-US"/>
                        <a:t>voltage</a:t>
                      </a:r>
                      <a:r>
                        <a:rPr lang="en-US"/>
                        <a:t> follower) not reproducing input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500 Hz potentiometer causes no effect on output signal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Protoboard design produces </a:t>
                      </a:r>
                      <a:r>
                        <a:rPr i="1" lang="en-US"/>
                        <a:t>nearly </a:t>
                      </a:r>
                      <a:r>
                        <a:rPr lang="en-US"/>
                        <a:t>no output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Input voltage was increased to a test-input of 4000 mVpp based on spec of NE5532AP op-amp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Connected resistances and capacitances from other bands seemed to have been causing a low-resistance path for input signal; isolated 500Hz band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Copper wire used was mostly non-conductive due to coating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5d979ff0_0_6"/>
          <p:cNvSpPr txBox="1"/>
          <p:nvPr>
            <p:ph type="title"/>
          </p:nvPr>
        </p:nvSpPr>
        <p:spPr>
          <a:xfrm>
            <a:off x="160200" y="1022400"/>
            <a:ext cx="8823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0" lang="en-US" sz="2700"/>
              <a:t>Main Signal Processing</a:t>
            </a:r>
            <a:endParaRPr b="0" sz="2700"/>
          </a:p>
        </p:txBody>
      </p:sp>
      <p:sp>
        <p:nvSpPr>
          <p:cNvPr id="140" name="Google Shape;140;g22d5d979ff0_0_6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2d5d979ff0_0_6"/>
          <p:cNvSpPr txBox="1"/>
          <p:nvPr/>
        </p:nvSpPr>
        <p:spPr>
          <a:xfrm>
            <a:off x="381000" y="2105025"/>
            <a:ext cx="83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Results: The equalizer can cut and boost 6 frequency ranges, each within 62.5 Hz - </a:t>
            </a:r>
            <a:r>
              <a:rPr lang="en-US"/>
              <a:t>4 kHz</a:t>
            </a:r>
            <a:r>
              <a:rPr lang="en-US"/>
              <a:t>. </a:t>
            </a:r>
            <a:endParaRPr/>
          </a:p>
        </p:txBody>
      </p:sp>
      <p:graphicFrame>
        <p:nvGraphicFramePr>
          <p:cNvPr id="142" name="Google Shape;142;g22d5d979ff0_0_6"/>
          <p:cNvGraphicFramePr/>
          <p:nvPr/>
        </p:nvGraphicFramePr>
        <p:xfrm>
          <a:off x="1435050" y="301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{5D6B13E5-A6CA-4F88-9C5D-A22F78AAEC61}</a:tableStyleId>
              </a:tblPr>
              <a:tblGrid>
                <a:gridCol w="1809750"/>
                <a:gridCol w="1933575"/>
                <a:gridCol w="28384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Band Center Frequency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142: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Operational (Y/N)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142: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Reasoning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  <a:extLst>
                      <a:ext uri="http://customooxmlschemas.google.com/">
                        <go:slidesCustomData xmlns:go="http://customooxmlschemas.google.com/" cellId="142:0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31.25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 band soldered, capacitors required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1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62.5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Boosts and cuts center frequency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2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125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Boosts and cuts center frequency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3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250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Boosts and cuts center frequency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4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500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 band soldered, capacitors required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5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1000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Boosts and cuts center frequency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6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2000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Boosts and cuts center frequency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7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4000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Boosts and cuts center frequency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  <a:extLst>
                      <a:ext uri="http://customooxmlschemas.google.com/">
                        <go:slidesCustomData xmlns:go="http://customooxmlschemas.google.com/" cellId="142:8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8000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9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9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 band soldered, capacitors required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9:2"/>
                      </a:ext>
                    </a:extLst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16000 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10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10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Band not operational on 16kHz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  <a:extLst>
                      <a:ext uri="http://customooxmlschemas.google.com/">
                        <go:slidesCustomData xmlns:go="http://customooxmlschemas.google.com/" cellId="142:10:2"/>
                      </a:ext>
                    </a:extLs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d5d979ff0_0_21"/>
          <p:cNvSpPr txBox="1"/>
          <p:nvPr>
            <p:ph type="title"/>
          </p:nvPr>
        </p:nvSpPr>
        <p:spPr>
          <a:xfrm>
            <a:off x="160200" y="1022400"/>
            <a:ext cx="8823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b="0" lang="en-US" sz="2700"/>
              <a:t>Main Signal Processing</a:t>
            </a:r>
            <a:endParaRPr b="0" sz="2700"/>
          </a:p>
        </p:txBody>
      </p:sp>
      <p:sp>
        <p:nvSpPr>
          <p:cNvPr id="148" name="Google Shape;148;g22d5d979ff0_0_21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22d5d979ff0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275" y="2092800"/>
            <a:ext cx="4212726" cy="315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2d5d979ff0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74" y="2092806"/>
            <a:ext cx="4212726" cy="315954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2d5d979ff0_0_21"/>
          <p:cNvSpPr txBox="1"/>
          <p:nvPr/>
        </p:nvSpPr>
        <p:spPr>
          <a:xfrm>
            <a:off x="1571750" y="5519050"/>
            <a:ext cx="555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Characteristics of results using 2 kHz band: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tested cut and boost range is 6.7V Pk-Pk to 9.4V Pk-Pk. These conditions are optimized with input voltage as a variable.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